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542" r:id="rId3"/>
    <p:sldId id="778" r:id="rId4"/>
    <p:sldId id="781" r:id="rId5"/>
    <p:sldId id="780" r:id="rId6"/>
    <p:sldId id="819" r:id="rId7"/>
    <p:sldId id="820" r:id="rId8"/>
    <p:sldId id="876" r:id="rId9"/>
    <p:sldId id="593" r:id="rId10"/>
    <p:sldId id="821" r:id="rId11"/>
    <p:sldId id="822" r:id="rId12"/>
    <p:sldId id="824" r:id="rId13"/>
    <p:sldId id="823" r:id="rId14"/>
    <p:sldId id="825" r:id="rId15"/>
    <p:sldId id="826" r:id="rId16"/>
    <p:sldId id="869" r:id="rId17"/>
    <p:sldId id="783" r:id="rId18"/>
    <p:sldId id="827" r:id="rId19"/>
    <p:sldId id="828" r:id="rId20"/>
    <p:sldId id="835" r:id="rId21"/>
    <p:sldId id="836" r:id="rId22"/>
    <p:sldId id="837" r:id="rId23"/>
    <p:sldId id="838" r:id="rId24"/>
    <p:sldId id="839" r:id="rId25"/>
    <p:sldId id="840" r:id="rId26"/>
    <p:sldId id="841" r:id="rId27"/>
    <p:sldId id="870" r:id="rId28"/>
    <p:sldId id="842" r:id="rId29"/>
    <p:sldId id="875" r:id="rId30"/>
    <p:sldId id="843" r:id="rId31"/>
    <p:sldId id="844" r:id="rId32"/>
    <p:sldId id="845" r:id="rId33"/>
    <p:sldId id="847" r:id="rId34"/>
    <p:sldId id="846" r:id="rId35"/>
    <p:sldId id="848" r:id="rId36"/>
    <p:sldId id="849" r:id="rId37"/>
    <p:sldId id="850" r:id="rId38"/>
    <p:sldId id="851" r:id="rId39"/>
    <p:sldId id="871" r:id="rId40"/>
    <p:sldId id="852" r:id="rId41"/>
    <p:sldId id="853" r:id="rId42"/>
    <p:sldId id="854" r:id="rId43"/>
    <p:sldId id="855" r:id="rId44"/>
    <p:sldId id="856" r:id="rId45"/>
    <p:sldId id="857" r:id="rId46"/>
    <p:sldId id="872" r:id="rId47"/>
    <p:sldId id="859" r:id="rId48"/>
    <p:sldId id="860" r:id="rId49"/>
    <p:sldId id="862" r:id="rId50"/>
    <p:sldId id="863" r:id="rId51"/>
    <p:sldId id="864" r:id="rId52"/>
    <p:sldId id="873" r:id="rId53"/>
    <p:sldId id="858" r:id="rId54"/>
    <p:sldId id="865" r:id="rId55"/>
    <p:sldId id="866" r:id="rId56"/>
    <p:sldId id="867" r:id="rId57"/>
    <p:sldId id="868" r:id="rId58"/>
    <p:sldId id="874" r:id="rId5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1C2B"/>
    <a:srgbClr val="163856"/>
    <a:srgbClr val="1F4E79"/>
    <a:srgbClr val="ADB9CA"/>
    <a:srgbClr val="F2F2F2"/>
    <a:srgbClr val="FFF2CC"/>
    <a:srgbClr val="FFFFFF"/>
    <a:srgbClr val="A9D18E"/>
    <a:srgbClr val="D1D7E1"/>
    <a:srgbClr val="C5E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69" autoAdjust="0"/>
    <p:restoredTop sz="94660"/>
  </p:normalViewPr>
  <p:slideViewPr>
    <p:cSldViewPr snapToGrid="0">
      <p:cViewPr varScale="1">
        <p:scale>
          <a:sx n="94" d="100"/>
          <a:sy n="94" d="100"/>
        </p:scale>
        <p:origin x="922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05/07/2015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05/07/2015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05/07/2015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05/07/2015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05/07/2015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05/07/2015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05/07/2015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05/07/2015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05/07/2015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05/07/2015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05/07/2015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05/07/2015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682210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3.31-36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8082" y="80632"/>
            <a:ext cx="8943869" cy="6777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Aquele que é do alto certamente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acima de todos; </a:t>
            </a:r>
            <a:r>
              <a:rPr lang="en-US" sz="2900" dirty="0" err="1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terra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terreno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fala da terra;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céu está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acima de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e testifica daquilo que ele viu e ouviu;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ninguém aceita o seu testemunho.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Aquele que aceitou o seu testemunho, esse confirmou que Deus é verdadeiro.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Pois aquele que foi enviado por Deus fala as palavras de Deus. Pois Deus não lhe dá o Espírito por medida.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O Pai ama o Filho, e entregou todas as coisas nas suas mãos.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Aquele que crê no Filho tem a vida eterna; mas aquele que se mantém rebelde contra o Filho não verá  a vida, mas a ira de Deus sobre ele permanece. </a:t>
            </a:r>
          </a:p>
        </p:txBody>
      </p:sp>
    </p:spTree>
    <p:extLst>
      <p:ext uri="{BB962C8B-B14F-4D97-AF65-F5344CB8AC3E}">
        <p14:creationId xmlns:p14="http://schemas.microsoft.com/office/powerpoint/2010/main" val="141205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1.1-51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Revelações sobre Jesus</a:t>
            </a:r>
          </a:p>
        </p:txBody>
      </p:sp>
      <p:sp>
        <p:nvSpPr>
          <p:cNvPr id="7" name="Retângulo 3"/>
          <p:cNvSpPr/>
          <p:nvPr/>
        </p:nvSpPr>
        <p:spPr>
          <a:xfrm>
            <a:off x="264160" y="1139450"/>
            <a:ext cx="887983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1 - Divindade   (</a:t>
            </a:r>
            <a:r>
              <a:rPr lang="pt-BR" sz="2600" b="1" dirty="0" smtClean="0">
                <a:solidFill>
                  <a:srgbClr val="C00000"/>
                </a:solidFill>
              </a:rPr>
              <a:t>1.1-9</a:t>
            </a:r>
            <a:r>
              <a:rPr lang="pt-BR" sz="2600" b="1" dirty="0" smtClean="0"/>
              <a:t>)</a:t>
            </a:r>
          </a:p>
          <a:p>
            <a:pPr lvl="0"/>
            <a:r>
              <a:rPr lang="pt-BR" sz="2600" b="1" dirty="0" smtClean="0"/>
              <a:t>2 - Encarnação (</a:t>
            </a:r>
            <a:r>
              <a:rPr lang="pt-BR" sz="2600" b="1" dirty="0" smtClean="0">
                <a:solidFill>
                  <a:srgbClr val="C00000"/>
                </a:solidFill>
              </a:rPr>
              <a:t>1.10-14</a:t>
            </a:r>
            <a:r>
              <a:rPr lang="pt-BR" sz="2600" b="1" dirty="0" smtClean="0"/>
              <a:t>)</a:t>
            </a:r>
          </a:p>
          <a:p>
            <a:r>
              <a:rPr lang="pt-BR" sz="2600" b="1" dirty="0" smtClean="0"/>
              <a:t>3 - Revelação da graça </a:t>
            </a:r>
            <a:r>
              <a:rPr lang="pt-BR" sz="2600" b="1" dirty="0"/>
              <a:t>(</a:t>
            </a:r>
            <a:r>
              <a:rPr lang="pt-BR" sz="2600" b="1" dirty="0" smtClean="0">
                <a:solidFill>
                  <a:srgbClr val="C00000"/>
                </a:solidFill>
              </a:rPr>
              <a:t>1.15-18</a:t>
            </a:r>
            <a:r>
              <a:rPr lang="pt-BR" sz="2600" b="1" dirty="0" smtClean="0"/>
              <a:t>)</a:t>
            </a:r>
          </a:p>
          <a:p>
            <a:pPr lvl="0"/>
            <a:r>
              <a:rPr lang="pt-BR" sz="2600" b="1" dirty="0" smtClean="0"/>
              <a:t>4 - Superior ao profeta João </a:t>
            </a:r>
            <a:r>
              <a:rPr lang="pt-BR" sz="2600" b="1" dirty="0"/>
              <a:t>(</a:t>
            </a:r>
            <a:r>
              <a:rPr lang="pt-BR" sz="2600" b="1" dirty="0" smtClean="0">
                <a:solidFill>
                  <a:srgbClr val="C00000"/>
                </a:solidFill>
              </a:rPr>
              <a:t>1.19-28</a:t>
            </a:r>
            <a:r>
              <a:rPr lang="pt-BR" sz="2600" b="1" dirty="0" smtClean="0"/>
              <a:t>)</a:t>
            </a:r>
          </a:p>
          <a:p>
            <a:r>
              <a:rPr lang="pt-BR" sz="2600" b="1" dirty="0" smtClean="0"/>
              <a:t>5 - O cordeiro de Deus prometido </a:t>
            </a:r>
            <a:r>
              <a:rPr lang="pt-BR" sz="2600" b="1" dirty="0"/>
              <a:t>(</a:t>
            </a:r>
            <a:r>
              <a:rPr lang="pt-BR" sz="2600" b="1" dirty="0" smtClean="0">
                <a:solidFill>
                  <a:srgbClr val="C00000"/>
                </a:solidFill>
              </a:rPr>
              <a:t>1.29-32</a:t>
            </a:r>
            <a:r>
              <a:rPr lang="pt-BR" sz="2600" b="1" dirty="0" smtClean="0"/>
              <a:t>)</a:t>
            </a:r>
          </a:p>
          <a:p>
            <a:pPr lvl="0"/>
            <a:r>
              <a:rPr lang="pt-BR" sz="2600" b="1" dirty="0" smtClean="0"/>
              <a:t>6 - Filho de Deus </a:t>
            </a:r>
            <a:r>
              <a:rPr lang="pt-BR" sz="2600" b="1" dirty="0"/>
              <a:t>(</a:t>
            </a:r>
            <a:r>
              <a:rPr lang="pt-BR" sz="2600" b="1" dirty="0" smtClean="0">
                <a:solidFill>
                  <a:srgbClr val="C00000"/>
                </a:solidFill>
              </a:rPr>
              <a:t>1.33-34</a:t>
            </a:r>
            <a:r>
              <a:rPr lang="pt-BR" sz="2600" b="1" dirty="0" smtClean="0"/>
              <a:t>)</a:t>
            </a:r>
          </a:p>
          <a:p>
            <a:r>
              <a:rPr lang="pt-BR" sz="2600" b="1" dirty="0" smtClean="0"/>
              <a:t>7- Messias, o ungido  </a:t>
            </a:r>
            <a:r>
              <a:rPr lang="pt-BR" sz="2600" b="1" dirty="0"/>
              <a:t>(</a:t>
            </a:r>
            <a:r>
              <a:rPr lang="pt-BR" sz="2600" b="1" dirty="0" smtClean="0">
                <a:solidFill>
                  <a:srgbClr val="C00000"/>
                </a:solidFill>
              </a:rPr>
              <a:t>1.35-42</a:t>
            </a:r>
            <a:r>
              <a:rPr lang="pt-BR" sz="2600" b="1" dirty="0" smtClean="0"/>
              <a:t>)</a:t>
            </a:r>
          </a:p>
          <a:p>
            <a:pPr lvl="0"/>
            <a:r>
              <a:rPr lang="pt-BR" sz="2600" b="1" dirty="0" smtClean="0"/>
              <a:t>8 - Maior do que todas as coisas </a:t>
            </a:r>
            <a:r>
              <a:rPr lang="pt-BR" sz="2600" b="1" dirty="0"/>
              <a:t>(</a:t>
            </a:r>
            <a:r>
              <a:rPr lang="pt-BR" sz="2600" b="1" dirty="0" smtClean="0">
                <a:solidFill>
                  <a:srgbClr val="C00000"/>
                </a:solidFill>
              </a:rPr>
              <a:t>1.43-51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51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9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Crer porque Ele pode resolver problemas (</a:t>
            </a:r>
            <a:r>
              <a:rPr lang="pt-BR" sz="2600" b="1" dirty="0" smtClean="0">
                <a:solidFill>
                  <a:srgbClr val="C00000"/>
                </a:solidFill>
              </a:rPr>
              <a:t>2.1-12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212272" y="2563316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 – Crer porque Ele pode evitar perseguição (</a:t>
            </a:r>
            <a:r>
              <a:rPr lang="pt-BR" sz="2600" b="1" dirty="0" smtClean="0">
                <a:solidFill>
                  <a:srgbClr val="C00000"/>
                </a:solidFill>
              </a:rPr>
              <a:t>2.13-17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1" name="Retângulo 3"/>
          <p:cNvSpPr/>
          <p:nvPr/>
        </p:nvSpPr>
        <p:spPr>
          <a:xfrm>
            <a:off x="220294" y="3221039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Crer se Ele corresponder à sua fé (</a:t>
            </a:r>
            <a:r>
              <a:rPr lang="pt-BR" sz="2600" b="1" dirty="0" smtClean="0">
                <a:solidFill>
                  <a:srgbClr val="C00000"/>
                </a:solidFill>
              </a:rPr>
              <a:t>2.18-22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2" name="Retângulo 3"/>
          <p:cNvSpPr/>
          <p:nvPr/>
        </p:nvSpPr>
        <p:spPr>
          <a:xfrm>
            <a:off x="228316" y="3782510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4 – Conclusão: Jesus é aquele que avalia a fé (</a:t>
            </a:r>
            <a:r>
              <a:rPr lang="pt-BR" sz="2600" b="1" dirty="0" smtClean="0">
                <a:solidFill>
                  <a:srgbClr val="C00000"/>
                </a:solidFill>
              </a:rPr>
              <a:t>2.23-25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77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570" y="882663"/>
            <a:ext cx="8890908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3.1-21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Construção de uma fé genuína.</a:t>
            </a:r>
          </a:p>
        </p:txBody>
      </p:sp>
      <p:sp>
        <p:nvSpPr>
          <p:cNvPr id="13" name="Retângulo 3"/>
          <p:cNvSpPr/>
          <p:nvPr/>
        </p:nvSpPr>
        <p:spPr>
          <a:xfrm>
            <a:off x="284085" y="1701007"/>
            <a:ext cx="873516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000" dirty="0" smtClean="0"/>
              <a:t>1 – É uma ação graciosa de Deus (</a:t>
            </a:r>
            <a:r>
              <a:rPr lang="pt-BR" sz="3000" dirty="0" smtClean="0">
                <a:solidFill>
                  <a:srgbClr val="C00000"/>
                </a:solidFill>
              </a:rPr>
              <a:t>3.1-3</a:t>
            </a:r>
            <a:r>
              <a:rPr lang="pt-BR" sz="3000" dirty="0" smtClean="0"/>
              <a:t>)</a:t>
            </a:r>
          </a:p>
          <a:p>
            <a:r>
              <a:rPr lang="pt-BR" sz="3000" dirty="0" smtClean="0"/>
              <a:t>2 </a:t>
            </a:r>
            <a:r>
              <a:rPr lang="pt-BR" sz="3000" dirty="0"/>
              <a:t>– </a:t>
            </a:r>
            <a:r>
              <a:rPr lang="pt-BR" sz="3000" dirty="0" smtClean="0"/>
              <a:t>Regenera: É a manifestação da vida de Deus (</a:t>
            </a:r>
            <a:r>
              <a:rPr lang="pt-BR" sz="3000" dirty="0" smtClean="0">
                <a:solidFill>
                  <a:srgbClr val="C00000"/>
                </a:solidFill>
              </a:rPr>
              <a:t>3.4-8</a:t>
            </a:r>
            <a:r>
              <a:rPr lang="pt-BR" sz="3000" dirty="0" smtClean="0"/>
              <a:t>)</a:t>
            </a:r>
          </a:p>
          <a:p>
            <a:pPr lvl="0"/>
            <a:r>
              <a:rPr lang="pt-BR" sz="3000" dirty="0" smtClean="0"/>
              <a:t>3 </a:t>
            </a:r>
            <a:r>
              <a:rPr lang="pt-BR" sz="3000" dirty="0"/>
              <a:t>– </a:t>
            </a:r>
            <a:r>
              <a:rPr lang="pt-BR" sz="3000" dirty="0" smtClean="0"/>
              <a:t>É um milagre que causa perplexidade (</a:t>
            </a:r>
            <a:r>
              <a:rPr lang="pt-BR" sz="3000" dirty="0" smtClean="0">
                <a:solidFill>
                  <a:srgbClr val="C00000"/>
                </a:solidFill>
              </a:rPr>
              <a:t>3.9-15</a:t>
            </a:r>
            <a:r>
              <a:rPr lang="pt-BR" sz="3000" dirty="0" smtClean="0"/>
              <a:t>)</a:t>
            </a:r>
          </a:p>
          <a:p>
            <a:r>
              <a:rPr lang="pt-BR" sz="3000" dirty="0" smtClean="0"/>
              <a:t>4 </a:t>
            </a:r>
            <a:r>
              <a:rPr lang="pt-BR" sz="3000" dirty="0"/>
              <a:t>– </a:t>
            </a:r>
            <a:r>
              <a:rPr lang="pt-BR" sz="3000" dirty="0" smtClean="0"/>
              <a:t>Leva a humildade para exaltar um Deus tão amoroso (</a:t>
            </a:r>
            <a:r>
              <a:rPr lang="pt-BR" sz="3000" dirty="0" smtClean="0">
                <a:solidFill>
                  <a:srgbClr val="C00000"/>
                </a:solidFill>
              </a:rPr>
              <a:t>3.16-21</a:t>
            </a:r>
            <a:r>
              <a:rPr lang="pt-BR" sz="3000" dirty="0" smtClean="0"/>
              <a:t>)</a:t>
            </a:r>
            <a:endParaRPr lang="pt-BR" sz="3000" dirty="0"/>
          </a:p>
          <a:p>
            <a:pPr lvl="0"/>
            <a:endParaRPr lang="pt-BR" sz="2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19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570" y="882663"/>
            <a:ext cx="8890908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3.22-36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Conclusão: Testemunhos de fé.</a:t>
            </a:r>
          </a:p>
        </p:txBody>
      </p:sp>
      <p:sp>
        <p:nvSpPr>
          <p:cNvPr id="13" name="Retângulo 3"/>
          <p:cNvSpPr/>
          <p:nvPr/>
        </p:nvSpPr>
        <p:spPr>
          <a:xfrm>
            <a:off x="284085" y="1701007"/>
            <a:ext cx="87351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000" dirty="0" smtClean="0"/>
              <a:t>1 – Uma fé genuína constrói-se sob a centralidade de Cristo (</a:t>
            </a:r>
            <a:r>
              <a:rPr lang="pt-BR" sz="3000" dirty="0" smtClean="0">
                <a:solidFill>
                  <a:srgbClr val="C00000"/>
                </a:solidFill>
              </a:rPr>
              <a:t>3.22-30</a:t>
            </a:r>
            <a:r>
              <a:rPr lang="pt-BR" sz="3000" dirty="0" smtClean="0"/>
              <a:t>)</a:t>
            </a:r>
          </a:p>
        </p:txBody>
      </p:sp>
      <p:sp>
        <p:nvSpPr>
          <p:cNvPr id="6" name="Retângulo 3"/>
          <p:cNvSpPr/>
          <p:nvPr/>
        </p:nvSpPr>
        <p:spPr>
          <a:xfrm>
            <a:off x="284085" y="2889727"/>
            <a:ext cx="87351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000" dirty="0" smtClean="0"/>
              <a:t>2 – Uma fé genuína constrói-se sob a descentralidade do homem (</a:t>
            </a:r>
            <a:r>
              <a:rPr lang="pt-BR" sz="3000" dirty="0" smtClean="0">
                <a:solidFill>
                  <a:srgbClr val="C00000"/>
                </a:solidFill>
              </a:rPr>
              <a:t>3.31-36</a:t>
            </a:r>
            <a:r>
              <a:rPr lang="pt-BR" sz="30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1175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951" y="0"/>
            <a:ext cx="9151951" cy="6858000"/>
          </a:xfrm>
          <a:prstGeom prst="rect">
            <a:avLst/>
          </a:prstGeom>
          <a:solidFill>
            <a:srgbClr val="0B1C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extBox 4"/>
          <p:cNvSpPr txBox="1"/>
          <p:nvPr/>
        </p:nvSpPr>
        <p:spPr>
          <a:xfrm>
            <a:off x="351065" y="155123"/>
            <a:ext cx="8458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u="sng" dirty="0" smtClean="0">
                <a:solidFill>
                  <a:schemeClr val="bg1"/>
                </a:solidFill>
              </a:rPr>
              <a:t>EVANGELHO</a:t>
            </a:r>
            <a:endParaRPr lang="pt-BR" sz="4500" u="sng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065" y="1322614"/>
            <a:ext cx="3959678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u="sng" dirty="0" smtClean="0">
                <a:solidFill>
                  <a:srgbClr val="FFFF00"/>
                </a:solidFill>
              </a:rPr>
              <a:t>De Cristo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>
                <a:solidFill>
                  <a:schemeClr val="bg1">
                    <a:lumMod val="95000"/>
                  </a:schemeClr>
                </a:solidFill>
              </a:rPr>
              <a:t>Deus é glorificado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>
                <a:solidFill>
                  <a:schemeClr val="bg1">
                    <a:lumMod val="95000"/>
                  </a:schemeClr>
                </a:solidFill>
              </a:rPr>
              <a:t>Homem é humilhado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>
                <a:solidFill>
                  <a:schemeClr val="bg1">
                    <a:lumMod val="95000"/>
                  </a:schemeClr>
                </a:solidFill>
              </a:rPr>
              <a:t>Deus é perfeito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>
                <a:solidFill>
                  <a:schemeClr val="bg1">
                    <a:lumMod val="95000"/>
                  </a:schemeClr>
                </a:solidFill>
              </a:rPr>
              <a:t>Homem é caído</a:t>
            </a:r>
          </a:p>
          <a:p>
            <a:endParaRPr lang="pt-BR" sz="25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sz="2500" b="1" u="sng" dirty="0" smtClean="0">
                <a:solidFill>
                  <a:srgbClr val="FFFF00"/>
                </a:solidFill>
              </a:rPr>
              <a:t>Andar nele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>
                <a:solidFill>
                  <a:schemeClr val="bg1">
                    <a:lumMod val="95000"/>
                  </a:schemeClr>
                </a:solidFill>
              </a:rPr>
              <a:t>Tem que morrer pra 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>
                <a:solidFill>
                  <a:schemeClr val="bg1">
                    <a:lumMod val="95000"/>
                  </a:schemeClr>
                </a:solidFill>
              </a:rPr>
              <a:t>Caminho é apertado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10" name="TextBox 9"/>
          <p:cNvSpPr txBox="1"/>
          <p:nvPr/>
        </p:nvSpPr>
        <p:spPr>
          <a:xfrm>
            <a:off x="4642763" y="1328058"/>
            <a:ext cx="3959678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u="sng" dirty="0" smtClean="0">
                <a:solidFill>
                  <a:srgbClr val="FFFF00"/>
                </a:solidFill>
              </a:rPr>
              <a:t>Do homem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>
                <a:solidFill>
                  <a:schemeClr val="bg1">
                    <a:lumMod val="95000"/>
                  </a:schemeClr>
                </a:solidFill>
              </a:rPr>
              <a:t>Homem é glorificado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>
                <a:solidFill>
                  <a:schemeClr val="bg1">
                    <a:lumMod val="95000"/>
                  </a:schemeClr>
                </a:solidFill>
              </a:rPr>
              <a:t>Deus o serve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>
                <a:solidFill>
                  <a:schemeClr val="bg1">
                    <a:lumMod val="95000"/>
                  </a:schemeClr>
                </a:solidFill>
              </a:rPr>
              <a:t>Homem é valoroso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>
                <a:solidFill>
                  <a:schemeClr val="bg1">
                    <a:lumMod val="95000"/>
                  </a:schemeClr>
                </a:solidFill>
              </a:rPr>
              <a:t>Deus precisa dele</a:t>
            </a:r>
          </a:p>
          <a:p>
            <a:endParaRPr lang="pt-BR" sz="25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sz="2500" b="1" u="sng" dirty="0" smtClean="0">
                <a:solidFill>
                  <a:srgbClr val="FFFF00"/>
                </a:solidFill>
              </a:rPr>
              <a:t>Andar nele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>
                <a:solidFill>
                  <a:schemeClr val="bg1">
                    <a:lumMod val="95000"/>
                  </a:schemeClr>
                </a:solidFill>
              </a:rPr>
              <a:t>A vida melhora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dirty="0" smtClean="0">
                <a:solidFill>
                  <a:schemeClr val="bg1">
                    <a:lumMod val="95000"/>
                  </a:schemeClr>
                </a:solidFill>
              </a:rPr>
              <a:t>Caminho é suave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8380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7951" y="694704"/>
            <a:ext cx="9097537" cy="369331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genuína constrói-se sob a descentralidade do homem!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00862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8082" y="80632"/>
            <a:ext cx="8943869" cy="6777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Aquele que é do alto certamente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acima de todos; </a:t>
            </a:r>
            <a:r>
              <a:rPr lang="en-US" sz="2900" dirty="0" err="1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terra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terreno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fala da terra;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céu está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acima de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e testifica daquilo que ele viu e ouviu;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ninguém aceita o seu testemunho.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Aquele que aceitou o seu testemunho, esse confirmou que Deus é verdadeiro.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Pois aquele que foi enviado por Deus fala as palavras de Deus. Pois Deus não lhe dá o Espírito por medida.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O Pai ama o Filho, e entregou todas as coisas nas suas mãos.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Aquele que crê no Filho tem a vida eterna; mas aquele que se mantém rebelde contra o Filho não verá  a vida, mas a ira de Deus sobre ele permanece. </a:t>
            </a:r>
          </a:p>
        </p:txBody>
      </p:sp>
    </p:spTree>
    <p:extLst>
      <p:ext uri="{BB962C8B-B14F-4D97-AF65-F5344CB8AC3E}">
        <p14:creationId xmlns:p14="http://schemas.microsoft.com/office/powerpoint/2010/main" val="224012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8082" y="80632"/>
            <a:ext cx="8943869" cy="6777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alto certamente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acima de todos; </a:t>
            </a:r>
            <a:r>
              <a:rPr lang="en-US" sz="2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terra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terreno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fala da terra;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 céu está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acima de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  e testifica daquilo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ele viu e ouviu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ninguém aceita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seu testemunho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      Aquele que aceitou o seu testemunho, esse confirmou que Deus é verdadeiro.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    Pois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foi enviado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 Deus fala as palavras de Deus. Pois Deus não lhe dá o Espírito por medida.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    O Pai ama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Filho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entregou todas as coisas nas suas mãos.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   Aquele que crê no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Filho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tem a vida eterna; mas aquele que se mantém rebelde contra o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Filho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não verá  a vida, mas a ira de Deus sobre ele permanece.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1179" y="0"/>
            <a:ext cx="4612821" cy="4247317"/>
          </a:xfrm>
          <a:prstGeom prst="rect">
            <a:avLst/>
          </a:prstGeom>
          <a:solidFill>
            <a:srgbClr val="163856"/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Jesus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4500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4500" dirty="0">
              <a:solidFill>
                <a:schemeClr val="bg1">
                  <a:lumMod val="95000"/>
                </a:schemeClr>
              </a:solidFill>
            </a:endParaRPr>
          </a:p>
          <a:p>
            <a:endParaRPr lang="pt-BR" sz="4500" dirty="0" smtClean="0">
              <a:solidFill>
                <a:schemeClr val="bg1">
                  <a:lumMod val="95000"/>
                </a:schemeClr>
              </a:solidFill>
            </a:endParaRPr>
          </a:p>
          <a:p>
            <a:endParaRPr lang="pt-BR" sz="4500" dirty="0">
              <a:solidFill>
                <a:schemeClr val="bg1">
                  <a:lumMod val="95000"/>
                </a:schemeClr>
              </a:solidFill>
            </a:endParaRPr>
          </a:p>
          <a:p>
            <a:endParaRPr lang="pt-BR" sz="45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7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8082" y="80632"/>
            <a:ext cx="8943869" cy="6777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 Aquele que é do alto certamente </a:t>
            </a:r>
            <a:r>
              <a:rPr lang="pt-BR" sz="29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acima de todos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terra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terreno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fala da terra;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céu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</a:t>
            </a:r>
            <a:r>
              <a:rPr lang="pt-BR" sz="29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acima de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  e testifica daquilo que ele viu e ouviu;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ninguém aceita o seu testemunho.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      Aquele que aceitou o seu testemunho, esse confirmou que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é verdadeiro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    Pois aquele que foi enviado por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fala as palavras de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Pois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lhe dá o Espírito por medida.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   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ama o Filho, e entregou todas as coisas nas suas mãos.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   Aquele que crê no Filho tem a vida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eterna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mas aquele que se mantém rebelde contra o Filho não verá  a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vida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mas a ira de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sobre ele permanece.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1179" y="0"/>
            <a:ext cx="4612821" cy="4247317"/>
          </a:xfrm>
          <a:prstGeom prst="rect">
            <a:avLst/>
          </a:prstGeom>
          <a:solidFill>
            <a:srgbClr val="163856"/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Jesus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Deus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4500" dirty="0" smtClean="0">
              <a:solidFill>
                <a:schemeClr val="bg1">
                  <a:lumMod val="95000"/>
                </a:schemeClr>
              </a:solidFill>
            </a:endParaRPr>
          </a:p>
          <a:p>
            <a:endParaRPr lang="pt-BR" sz="4500" dirty="0" smtClean="0">
              <a:solidFill>
                <a:schemeClr val="bg1">
                  <a:lumMod val="95000"/>
                </a:schemeClr>
              </a:solidFill>
            </a:endParaRPr>
          </a:p>
          <a:p>
            <a:endParaRPr lang="pt-BR" sz="4500" dirty="0">
              <a:solidFill>
                <a:schemeClr val="bg1">
                  <a:lumMod val="95000"/>
                </a:schemeClr>
              </a:solidFill>
            </a:endParaRPr>
          </a:p>
          <a:p>
            <a:endParaRPr lang="pt-BR" sz="45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42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8082" y="80632"/>
            <a:ext cx="8943869" cy="6777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 Aquele que é do alto certamente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acima de todos; </a:t>
            </a:r>
            <a:r>
              <a:rPr lang="en-US" sz="2900" b="1" u="sng" dirty="0" err="1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</a:t>
            </a:r>
            <a:r>
              <a:rPr lang="en-US" sz="2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terra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terreno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fala da terra;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céu está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acima de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  e testifica daquilo que ele viu e ouviu;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ninguém aceita o seu testemunho.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      Aquele que aceitou o seu testemunho, esse confirmou que Deus é verdadeiro.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    Pois aquele que foi enviado por Deus fala as palavras de Deus. Pois Deus não lhe dá o Espírito por medida.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    O Pai ama o Filho, e entregou todas as coisas nas suas mãos.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   Aquele que crê no Filho tem a vida eterna; mas aquele que se mantém rebelde contra o Filho não verá  a vida, mas a ira de Deus sobre ele permanece.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1179" y="0"/>
            <a:ext cx="4612821" cy="4247317"/>
          </a:xfrm>
          <a:prstGeom prst="rect">
            <a:avLst/>
          </a:prstGeom>
          <a:solidFill>
            <a:srgbClr val="163856"/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Jesus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Deus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Homem comum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4500" dirty="0" smtClean="0">
              <a:solidFill>
                <a:schemeClr val="bg1">
                  <a:lumMod val="95000"/>
                </a:schemeClr>
              </a:solidFill>
            </a:endParaRPr>
          </a:p>
          <a:p>
            <a:endParaRPr lang="pt-BR" sz="4500" dirty="0">
              <a:solidFill>
                <a:schemeClr val="bg1">
                  <a:lumMod val="95000"/>
                </a:schemeClr>
              </a:solidFill>
            </a:endParaRPr>
          </a:p>
          <a:p>
            <a:endParaRPr lang="pt-BR" sz="45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24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8082" y="80632"/>
            <a:ext cx="8943869" cy="6777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 Aquele que é do alto certamente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acima de todos; </a:t>
            </a:r>
            <a:r>
              <a:rPr lang="en-US" sz="2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terra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terreno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fala da terra;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céu está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acima de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  e testifica daquilo que ele viu e ouviu;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ninguém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aceita o seu testemunho.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      Aquele que aceitou o seu testemunho, esse confirmou que Deus é verdadeiro.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    Pois aquele que foi enviado por Deus fala as palavras de Deus. Pois Deus não lhe dá o Espírito por medida.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    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   Aquele que crê no Filho tem a vida eterna; mas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mantém rebelde contra o Filho não verá  a vida, mas a ira de Deus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sobre ele permanece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1179" y="0"/>
            <a:ext cx="4612821" cy="4247317"/>
          </a:xfrm>
          <a:prstGeom prst="rect">
            <a:avLst/>
          </a:prstGeom>
          <a:solidFill>
            <a:srgbClr val="163856"/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Jesus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Deus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Homem comum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O não redimido</a:t>
            </a:r>
          </a:p>
          <a:p>
            <a:endParaRPr lang="pt-BR" sz="4500" dirty="0">
              <a:solidFill>
                <a:schemeClr val="bg1">
                  <a:lumMod val="95000"/>
                </a:schemeClr>
              </a:solidFill>
            </a:endParaRPr>
          </a:p>
          <a:p>
            <a:endParaRPr lang="pt-BR" sz="45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6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8082" y="80632"/>
            <a:ext cx="8943869" cy="6777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 Aquele que é do alto certamente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acima de todos; </a:t>
            </a:r>
            <a:r>
              <a:rPr lang="en-US" sz="2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terra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terreno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fala da terra;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céu está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acima de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  e testifica daquilo que ele viu e ouviu;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ninguém aceita o seu testemunho.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     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aceitou o seu testemunho,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esse confirmou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Deus é verdadeiro.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    Pois aquele que foi enviado por Deus fala as palavras de Deus. Pois Deus não lhe dá o Espírito por medida.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    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  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crê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 Filho tem a vida eterna; mas aquele que se mantém rebelde contra o Filho não verá  a vida, mas a ira de Deus sobre ele permanece.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1179" y="0"/>
            <a:ext cx="4612821" cy="4247317"/>
          </a:xfrm>
          <a:prstGeom prst="rect">
            <a:avLst/>
          </a:prstGeom>
          <a:solidFill>
            <a:srgbClr val="163856"/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Jesus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Deus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Homem comum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O não redimido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O redimido</a:t>
            </a:r>
            <a:endParaRPr lang="pt-BR" sz="4500" dirty="0">
              <a:solidFill>
                <a:schemeClr val="bg1">
                  <a:lumMod val="95000"/>
                </a:schemeClr>
              </a:solidFill>
            </a:endParaRPr>
          </a:p>
          <a:p>
            <a:endParaRPr lang="pt-BR" sz="45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32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8082" y="80632"/>
            <a:ext cx="8943869" cy="6777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 Aquele que é do alto certamente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acima de todos; </a:t>
            </a:r>
            <a:r>
              <a:rPr lang="en-US" sz="2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terra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terreno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fala da terra;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céu está </a:t>
            </a:r>
            <a:r>
              <a:rPr lang="pt-BR" sz="2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acima de 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  e testifica daquilo que ele viu e ouviu;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ninguém aceita o seu testemunho.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     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aceitou o seu testemunho,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esse confirmou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Deus é verdadeiro.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    Pois aquele que foi enviado por Deus fala as palavras de Deus. Pois Deus não lhe dá o Espírito por medida.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    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   </a:t>
            </a:r>
            <a:r>
              <a:rPr lang="pt-BR" sz="29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crê</a:t>
            </a:r>
            <a:r>
              <a:rPr lang="pt-BR" sz="2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 Filho tem a vida eterna; mas aquele que se mantém rebelde contra o Filho não verá  a vida, mas a ira de Deus sobre ele permanece.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1179" y="0"/>
            <a:ext cx="4612821" cy="4247317"/>
          </a:xfrm>
          <a:prstGeom prst="rect">
            <a:avLst/>
          </a:prstGeom>
          <a:solidFill>
            <a:srgbClr val="163856"/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Jesus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Deus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Homem comum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O não redimido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O redimido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chemeClr val="bg1">
                    <a:lumMod val="95000"/>
                  </a:schemeClr>
                </a:solidFill>
              </a:rPr>
              <a:t>João</a:t>
            </a:r>
          </a:p>
        </p:txBody>
      </p:sp>
    </p:spTree>
    <p:extLst>
      <p:ext uri="{BB962C8B-B14F-4D97-AF65-F5344CB8AC3E}">
        <p14:creationId xmlns:p14="http://schemas.microsoft.com/office/powerpoint/2010/main" val="270597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614" y="8168"/>
            <a:ext cx="8760439" cy="547842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pt-BR" sz="5000" dirty="0" smtClean="0">
              <a:solidFill>
                <a:schemeClr val="bg1"/>
              </a:solidFill>
            </a:endParaRPr>
          </a:p>
          <a:p>
            <a:endParaRPr lang="pt-BR" sz="5000" dirty="0">
              <a:solidFill>
                <a:schemeClr val="bg1"/>
              </a:solidFill>
            </a:endParaRPr>
          </a:p>
          <a:p>
            <a:endParaRPr lang="pt-BR" sz="5000" dirty="0" smtClean="0">
              <a:solidFill>
                <a:schemeClr val="bg1"/>
              </a:solidFill>
            </a:endParaRPr>
          </a:p>
          <a:p>
            <a:endParaRPr lang="pt-BR" sz="5000" dirty="0">
              <a:solidFill>
                <a:schemeClr val="bg1"/>
              </a:solidFill>
            </a:endParaRPr>
          </a:p>
          <a:p>
            <a:endParaRPr lang="pt-BR" sz="5000" dirty="0" smtClean="0">
              <a:solidFill>
                <a:schemeClr val="bg1"/>
              </a:solidFill>
            </a:endParaRPr>
          </a:p>
          <a:p>
            <a:endParaRPr lang="pt-BR" sz="5000" dirty="0">
              <a:solidFill>
                <a:schemeClr val="bg1"/>
              </a:solidFill>
            </a:endParaRPr>
          </a:p>
          <a:p>
            <a:endParaRPr lang="pt-BR" sz="50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8176" y="2204862"/>
            <a:ext cx="19675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 smtClean="0">
                <a:solidFill>
                  <a:srgbClr val="FFFF00"/>
                </a:solidFill>
              </a:rPr>
              <a:t>DEUS</a:t>
            </a:r>
            <a:endParaRPr lang="pt-BR" sz="4500" b="1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036" y="952500"/>
            <a:ext cx="8425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chemeClr val="bg1"/>
                </a:solidFill>
              </a:rPr>
              <a:t>Jesus                                   Homem comum</a:t>
            </a:r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49584" y="3492264"/>
            <a:ext cx="409030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chemeClr val="bg1"/>
                </a:solidFill>
              </a:rPr>
              <a:t>Crê espuriamente</a:t>
            </a:r>
          </a:p>
          <a:p>
            <a:pPr algn="ctr"/>
            <a:r>
              <a:rPr lang="pt-BR" sz="3500" dirty="0" smtClean="0">
                <a:solidFill>
                  <a:schemeClr val="bg1"/>
                </a:solidFill>
              </a:rPr>
              <a:t>rejeita o testemunho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812695" y="1015093"/>
            <a:ext cx="747138" cy="505756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ight Arrow 14"/>
          <p:cNvSpPr/>
          <p:nvPr/>
        </p:nvSpPr>
        <p:spPr>
          <a:xfrm>
            <a:off x="4098418" y="3778402"/>
            <a:ext cx="747138" cy="505756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6" name="Elbow Connector 15"/>
          <p:cNvCxnSpPr/>
          <p:nvPr/>
        </p:nvCxnSpPr>
        <p:spPr>
          <a:xfrm flipV="1">
            <a:off x="5355769" y="1803879"/>
            <a:ext cx="1710418" cy="826056"/>
          </a:xfrm>
          <a:prstGeom prst="bentConnector3">
            <a:avLst>
              <a:gd name="adj1" fmla="val 100119"/>
            </a:avLst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/>
          <p:nvPr/>
        </p:nvCxnSpPr>
        <p:spPr>
          <a:xfrm>
            <a:off x="5353051" y="2633915"/>
            <a:ext cx="1710418" cy="826056"/>
          </a:xfrm>
          <a:prstGeom prst="bentConnector3">
            <a:avLst>
              <a:gd name="adj1" fmla="val 100119"/>
            </a:avLst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/>
          <p:nvPr/>
        </p:nvCxnSpPr>
        <p:spPr>
          <a:xfrm flipH="1" flipV="1">
            <a:off x="1747917" y="1799899"/>
            <a:ext cx="1710418" cy="826056"/>
          </a:xfrm>
          <a:prstGeom prst="bentConnector3">
            <a:avLst>
              <a:gd name="adj1" fmla="val 100119"/>
            </a:avLst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flipH="1">
            <a:off x="1745199" y="2629935"/>
            <a:ext cx="1710418" cy="826056"/>
          </a:xfrm>
          <a:prstGeom prst="bentConnector3">
            <a:avLst>
              <a:gd name="adj1" fmla="val 100119"/>
            </a:avLst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10295" y="3488284"/>
            <a:ext cx="409030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chemeClr val="bg1"/>
                </a:solidFill>
              </a:rPr>
              <a:t>Crê genuinamente</a:t>
            </a:r>
          </a:p>
          <a:p>
            <a:pPr algn="ctr"/>
            <a:r>
              <a:rPr lang="pt-BR" sz="3500" dirty="0">
                <a:solidFill>
                  <a:schemeClr val="bg1"/>
                </a:solidFill>
              </a:rPr>
              <a:t>a</a:t>
            </a:r>
            <a:r>
              <a:rPr lang="pt-BR" sz="3500" dirty="0" smtClean="0">
                <a:solidFill>
                  <a:schemeClr val="bg1"/>
                </a:solidFill>
              </a:rPr>
              <a:t>ceita o testemunho</a:t>
            </a:r>
          </a:p>
        </p:txBody>
      </p:sp>
    </p:spTree>
    <p:extLst>
      <p:ext uri="{BB962C8B-B14F-4D97-AF65-F5344CB8AC3E}">
        <p14:creationId xmlns:p14="http://schemas.microsoft.com/office/powerpoint/2010/main" val="267136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  <p:bldP spid="8" grpId="0" animBg="1"/>
      <p:bldP spid="15" grpId="0" animBg="1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7951" y="694704"/>
            <a:ext cx="9097537" cy="369331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genuína constrói-se sob a descentralidade do homem!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78027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Jesus       vs      homem comum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4489267"/>
            <a:ext cx="9144000" cy="237699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certamente está acima de todos; </a:t>
            </a:r>
            <a:r>
              <a:rPr lang="en-US" sz="2800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 é terreno e fala da terra; aquele que é do céu está acima de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testifica daquilo que ele viu e ouviu;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ninguém aceita o seu testemunho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8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462935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Jesus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Homem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É do alto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É da terra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Criador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Criatura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Fala</a:t>
                      </a:r>
                      <a:r>
                        <a:rPr lang="pt-BR" sz="2900" i="1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do que é de Deus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Fala do que é da terra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Testifica do que viu e ouviu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Testifica</a:t>
                      </a:r>
                      <a:r>
                        <a:rPr lang="pt-BR" sz="2900" i="1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do que viu e ouviu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40919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Jesus       vs      homem comum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4489267"/>
            <a:ext cx="9144000" cy="237699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8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certamente está acima de todos; </a:t>
            </a:r>
            <a:r>
              <a:rPr lang="en-US" sz="2800" b="1" u="sng" dirty="0" err="1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8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8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 terreno e fala da terra; aquele que é do céu está acima de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testifica daquilo que ele viu e ouviu;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ninguém aceita o seu testemunho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8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007042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Jesus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Homem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É do alto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É da terra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Criador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Criatura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Fala</a:t>
                      </a:r>
                      <a:r>
                        <a:rPr lang="pt-BR" sz="2900" i="1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do que é de Deus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Fala do que é da terra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Testifica do que viu e ouviu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Testifica</a:t>
                      </a:r>
                      <a:r>
                        <a:rPr lang="pt-BR" sz="2900" i="1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do que viu e ouviu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572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Jesus       vs      homem comum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4489267"/>
            <a:ext cx="9144000" cy="237699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certamente </a:t>
            </a:r>
            <a:r>
              <a:rPr lang="pt-BR" sz="28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acima de todos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 </a:t>
            </a:r>
            <a:r>
              <a:rPr lang="pt-BR" sz="28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terreno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fala da terra; aquele que é do céu está acima de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testifica daquilo que ele viu e ouviu;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ninguém aceita o seu testemunho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8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229423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Jesus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Homem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É do alto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É da terra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Criador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Criatura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Fala</a:t>
                      </a:r>
                      <a:r>
                        <a:rPr lang="pt-BR" sz="2900" i="1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do que é de Deus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Fala do que é da terra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Testifica do que viu e ouviu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Testifica</a:t>
                      </a:r>
                      <a:r>
                        <a:rPr lang="pt-BR" sz="2900" i="1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do que viu e ouviu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056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Jesus       vs      homem comum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4489267"/>
            <a:ext cx="9144000" cy="237699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certamente está acima de todos;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 é terreno e </a:t>
            </a:r>
            <a:r>
              <a:rPr lang="pt-BR" sz="28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fala da terra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aquele que é do céu está acima de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testifica daquilo que ele viu e ouviu;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ninguém aceita o seu testemunho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8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399788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Jesus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Homem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É do alto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É da terra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Criador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Criatura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Fala</a:t>
                      </a:r>
                      <a:r>
                        <a:rPr lang="pt-BR" sz="2900" i="1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do que é de Deus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Fala do que é da terra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Testifica do que viu e ouviu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Testifica</a:t>
                      </a:r>
                      <a:r>
                        <a:rPr lang="pt-BR" sz="2900" i="1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do que viu e ouviu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-7951" y="5945354"/>
            <a:ext cx="9144000" cy="101438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aquele que foi enviado por Deus fala as palavras de Deus. Pois Deus não lhe dá o Espírito por medida. </a:t>
            </a:r>
          </a:p>
        </p:txBody>
      </p:sp>
    </p:spTree>
    <p:extLst>
      <p:ext uri="{BB962C8B-B14F-4D97-AF65-F5344CB8AC3E}">
        <p14:creationId xmlns:p14="http://schemas.microsoft.com/office/powerpoint/2010/main" val="407994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Jesus       vs      homem comum</a:t>
            </a:r>
            <a:endParaRPr lang="pt-BR" sz="3200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736879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Jesus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Homem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É do alto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É da terra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Criador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Criatura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Fala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do que é de Deus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Fala do que é da terra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Testifica do que viu e ouviu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Testifica</a:t>
                      </a:r>
                      <a:r>
                        <a:rPr lang="pt-BR" sz="2900" i="1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do que viu e ouviu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-7951" y="5945354"/>
            <a:ext cx="9144000" cy="101438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aquele que foi enviado por Deus </a:t>
            </a:r>
            <a:r>
              <a:rPr lang="pt-BR" sz="28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fala as palavras de Deus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Pois Deus não lhe dá o Espírito por medida. </a:t>
            </a:r>
          </a:p>
        </p:txBody>
      </p:sp>
    </p:spTree>
    <p:extLst>
      <p:ext uri="{BB962C8B-B14F-4D97-AF65-F5344CB8AC3E}">
        <p14:creationId xmlns:p14="http://schemas.microsoft.com/office/powerpoint/2010/main" val="47757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Jesus       vs      homem comum</a:t>
            </a:r>
            <a:endParaRPr lang="pt-BR" sz="3200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Jesus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Homem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É do alto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É da terra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Criador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Criatura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Fala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do que é de Deus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Fala do que é da terra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Testifica do que viu e ouviu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Testifica</a:t>
                      </a:r>
                      <a:r>
                        <a:rPr lang="pt-BR" sz="2900" i="1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do que viu e ouviu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-7951" y="4489267"/>
            <a:ext cx="9144000" cy="237699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certamente está acima de todos;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 é terreno e fala da terra; aquele que é do céu está acima de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testifica daquilo que ele viu e ouviu;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ninguém aceita o seu testemunho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8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30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Jesus       vs      homem comum</a:t>
            </a:r>
            <a:endParaRPr lang="pt-BR" sz="3200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972695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Jesus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Homem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É do alto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É da terra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Criador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Criatura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Fala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do que é de Deus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Fala do que é da terra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Testifica do que viu e ouviu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Testifica</a:t>
                      </a:r>
                      <a:r>
                        <a:rPr lang="pt-BR" sz="2900" i="1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do que viu e ouviu</a:t>
                      </a:r>
                      <a:endParaRPr lang="pt-BR" sz="29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-7951" y="4489267"/>
            <a:ext cx="9144000" cy="237699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certamente está acima de todos;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 é terreno e fala da terra; aquele que é do céu está acima de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8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testifica daquilo que ele viu e ouviu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ninguém aceita o seu testemunho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8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26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Jesus       vs      homem comum</a:t>
            </a:r>
            <a:endParaRPr lang="pt-BR" sz="3200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873976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Jesus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Homem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É do alto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É da terra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Criador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Criatura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Fala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do que é de Deus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Fala do que é da terra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Testifica do que viu e ouviu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Testifica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do que viu e ouviu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-7951" y="4489267"/>
            <a:ext cx="9144000" cy="237699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certamente está acima de todos;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 é terreno e fala da terra; aquele que é do céu está acima de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8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testifica daquilo que ele viu e ouviu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ninguém aceita o seu testemunho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8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54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7951" y="694704"/>
            <a:ext cx="9097537" cy="369331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genuína constrói-se sob a descentralidade do homem!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131017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Renascido       vs      Homem natural</a:t>
            </a:r>
          </a:p>
        </p:txBody>
      </p:sp>
      <p:sp>
        <p:nvSpPr>
          <p:cNvPr id="8" name="Rectangle 7"/>
          <p:cNvSpPr/>
          <p:nvPr/>
        </p:nvSpPr>
        <p:spPr>
          <a:xfrm>
            <a:off x="-7951" y="4489267"/>
            <a:ext cx="9144000" cy="237699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certamente está acima de todos; </a:t>
            </a:r>
            <a:r>
              <a:rPr lang="en-US" sz="2800" dirty="0" err="1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 é terreno e fala da terra; aquele que é do céu está acima de 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testifica daquilo que ele viu e ouviu; contudo ninguém aceita o seu testemunho.</a:t>
            </a:r>
            <a:endParaRPr lang="pt-BR" sz="28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638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Renascido       vs      Homem natural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Aceita o testemunho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Rejeita o testemunho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Vê o Deus verdadeiro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Não vê</a:t>
                      </a:r>
                      <a:r>
                        <a:rPr lang="pt-BR" sz="2900" i="1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 o Deus verdadeiro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Está sob o amor de Deus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Está sob a ira de Deus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Não 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-7951" y="4489267"/>
            <a:ext cx="9144000" cy="237699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certamente está acima de todos; </a:t>
            </a:r>
            <a:r>
              <a:rPr lang="en-U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 é terreno e fala da terra; aquele que é do céu está acima de 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testifica daquilo que ele viu e ouviu; </a:t>
            </a:r>
            <a:r>
              <a:rPr lang="pt-BR" sz="28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ninguém aceita o seu testemunho.</a:t>
            </a:r>
            <a:endParaRPr lang="pt-BR" sz="28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87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Renascido       vs      Homem natural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219475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Aceita o testemunho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Rejeita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Vê o Deus verdadeiro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Não vê</a:t>
                      </a:r>
                      <a:r>
                        <a:rPr lang="pt-BR" sz="2900" i="1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 o Deus verdadeiro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Está sob o amor de Deus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Está sob a ira de Deus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Não 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-7951" y="4489267"/>
            <a:ext cx="9144000" cy="237699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certamente está acima de todos; </a:t>
            </a:r>
            <a:r>
              <a:rPr lang="en-U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 é terreno e fala da terra; aquele que é do céu está acima de todos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testifica daquilo que ele viu e ouviu; contudo </a:t>
            </a:r>
            <a:r>
              <a:rPr lang="pt-BR" sz="28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ninguém aceita o seu testemunho.</a:t>
            </a:r>
            <a:endParaRPr lang="pt-BR" sz="2800" b="1" u="sng" dirty="0">
              <a:solidFill>
                <a:srgbClr val="C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0160" y="5928450"/>
            <a:ext cx="9144000" cy="92955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Aquele que aceitou o seu testemunho, esse confirmou que Deus é verdadeiro. </a:t>
            </a:r>
          </a:p>
        </p:txBody>
      </p:sp>
    </p:spTree>
    <p:extLst>
      <p:ext uri="{BB962C8B-B14F-4D97-AF65-F5344CB8AC3E}">
        <p14:creationId xmlns:p14="http://schemas.microsoft.com/office/powerpoint/2010/main" val="107715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Renascido       vs      Homem natural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679496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Aceita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Rejeita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Vê o Deus verdadeiro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Não vê</a:t>
                      </a:r>
                      <a:r>
                        <a:rPr lang="pt-BR" sz="2900" i="1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 o Deus verdadeiro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Está sob o amor de Deus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Está sob a ira de Deus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Não 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-10160" y="5928450"/>
            <a:ext cx="9144000" cy="94859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pt-BR" sz="26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aceitou o seu testemunho</a:t>
            </a:r>
            <a:r>
              <a:rPr lang="pt-BR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esse confirmou que Deus é verdadeiro. </a:t>
            </a:r>
          </a:p>
        </p:txBody>
      </p:sp>
    </p:spTree>
    <p:extLst>
      <p:ext uri="{BB962C8B-B14F-4D97-AF65-F5344CB8AC3E}">
        <p14:creationId xmlns:p14="http://schemas.microsoft.com/office/powerpoint/2010/main" val="403290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Renascido       vs      Homem natural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872445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Aceita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Rejeita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Vê o Deus verdadeiro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Não vê</a:t>
                      </a:r>
                      <a:r>
                        <a:rPr lang="pt-BR" sz="2900" i="1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 o Deus verdadeiro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Está sob o amor de Deus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Está sob a ira de Deus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Não 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-10160" y="5928450"/>
            <a:ext cx="9144000" cy="92955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pt-BR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aceitou o seu testemunho, </a:t>
            </a:r>
            <a:r>
              <a:rPr lang="pt-BR" sz="26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esse confirmou que Deus é verdadeiro. </a:t>
            </a:r>
          </a:p>
        </p:txBody>
      </p:sp>
    </p:spTree>
    <p:extLst>
      <p:ext uri="{BB962C8B-B14F-4D97-AF65-F5344CB8AC3E}">
        <p14:creationId xmlns:p14="http://schemas.microsoft.com/office/powerpoint/2010/main" val="281717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</a:t>
            </a:r>
            <a:r>
              <a:rPr lang="pt-BR" sz="3200" dirty="0">
                <a:solidFill>
                  <a:schemeClr val="tx1"/>
                </a:solidFill>
              </a:rPr>
              <a:t>– Renascido       vs      Homem natural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161451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Aceita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Rejeita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Vê o Deus verdadeiro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Não vê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o Deus verdadeiro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Está sob o amor de Deus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Está sob a ira de Deus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Não 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-10160" y="5928450"/>
            <a:ext cx="9144000" cy="92955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pt-BR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aceitou o seu testemunho, </a:t>
            </a:r>
            <a:r>
              <a:rPr lang="pt-BR" sz="26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esse confirmou que Deus é verdadeiro. </a:t>
            </a:r>
          </a:p>
        </p:txBody>
      </p:sp>
    </p:spTree>
    <p:extLst>
      <p:ext uri="{BB962C8B-B14F-4D97-AF65-F5344CB8AC3E}">
        <p14:creationId xmlns:p14="http://schemas.microsoft.com/office/powerpoint/2010/main" val="414746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Renascido       vs      Homem natural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359074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Aceita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Rejeita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Vê o Deus verdadeiro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Não vê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o Deus verdadeiro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Está sob o amor de Deus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Está sob a ira de Deus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Não 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-10160" y="5064850"/>
            <a:ext cx="9144000" cy="17858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Aquele que crê no Filho tem a vida eterna; mas aquele que se mantém rebelde contra o Filho não verá  a vida, mas a ira de Deus sobre ele permanece. </a:t>
            </a:r>
          </a:p>
        </p:txBody>
      </p:sp>
    </p:spTree>
    <p:extLst>
      <p:ext uri="{BB962C8B-B14F-4D97-AF65-F5344CB8AC3E}">
        <p14:creationId xmlns:p14="http://schemas.microsoft.com/office/powerpoint/2010/main" val="24303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Renascido       vs      Homem natural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927976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Aceita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Rejeita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Vê o Deus verdadeiro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Não vê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o Deus verdadeiro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Está sob o amor de Deus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Está sob a ira de Deus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Não 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-10160" y="5064850"/>
            <a:ext cx="9144000" cy="180485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6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 ama </a:t>
            </a:r>
            <a:r>
              <a:rPr lang="pt-BR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crê no Filho tem a vida eterna; mas aquele que se mantém rebelde contra o Filho não verá  a vida, mas a ira de Deus sobre ele permanece. </a:t>
            </a:r>
          </a:p>
        </p:txBody>
      </p:sp>
    </p:spTree>
    <p:extLst>
      <p:ext uri="{BB962C8B-B14F-4D97-AF65-F5344CB8AC3E}">
        <p14:creationId xmlns:p14="http://schemas.microsoft.com/office/powerpoint/2010/main" val="24374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Renascido       vs      Homem natural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816139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Aceita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Rejeita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Vê o Deus verdadeiro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Não vê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o Deus verdadeiro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Está sob o amor de Deus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Está sob a ira de Deus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Não 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-10160" y="5064850"/>
            <a:ext cx="9144000" cy="180485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crê no Filho tem a vida eterna; mas aquele que se mantém rebelde contra o Filho não verá  a vida, mas </a:t>
            </a:r>
            <a:r>
              <a:rPr lang="pt-BR" sz="26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ira de Deus sobre ele permanece. </a:t>
            </a:r>
          </a:p>
        </p:txBody>
      </p:sp>
    </p:spTree>
    <p:extLst>
      <p:ext uri="{BB962C8B-B14F-4D97-AF65-F5344CB8AC3E}">
        <p14:creationId xmlns:p14="http://schemas.microsoft.com/office/powerpoint/2010/main" val="266045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Renascido       vs      Homem natural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849785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Aceita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Rejeita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Vê o Deus verdadeiro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Não vê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o Deus verdadeiro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Está sob o amor de Deus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Está sob a ira de Deus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Tem a vida eterna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Não tem a vida eterna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-10160" y="5064850"/>
            <a:ext cx="9144000" cy="180485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crê no Filho </a:t>
            </a:r>
            <a:r>
              <a:rPr lang="pt-BR" sz="26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 a vida eterna</a:t>
            </a:r>
            <a:r>
              <a:rPr lang="pt-BR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mas aquele que se mantém rebelde contra o Filho não verá  a vida, mas a ira de Deus sobre ele permanece. </a:t>
            </a:r>
          </a:p>
        </p:txBody>
      </p:sp>
    </p:spTree>
    <p:extLst>
      <p:ext uri="{BB962C8B-B14F-4D97-AF65-F5344CB8AC3E}">
        <p14:creationId xmlns:p14="http://schemas.microsoft.com/office/powerpoint/2010/main" val="140297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Renascido       vs      Homem natural</a:t>
            </a:r>
            <a:endParaRPr lang="pt-BR" sz="3200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553075"/>
              </p:ext>
            </p:extLst>
          </p:nvPr>
        </p:nvGraphicFramePr>
        <p:xfrm>
          <a:off x="2719" y="763866"/>
          <a:ext cx="914128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Aceita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Rejeita o testemunho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Vê o Deus verdadeiro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Não vê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o Deus verdadeiro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Está sob o amor de Deus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Está sob a ira de Deus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Tem a vida eterna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Não tem a vida eterna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-10160" y="5064850"/>
            <a:ext cx="9144000" cy="180485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crê no Filho tem a vida eterna; mas aquele que se mantém rebelde contra o Filho </a:t>
            </a:r>
            <a:r>
              <a:rPr lang="pt-BR" sz="26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verá  a vida</a:t>
            </a:r>
            <a:r>
              <a:rPr lang="pt-BR" sz="2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mas a ira de Deus sobre ele permanece. </a:t>
            </a:r>
          </a:p>
        </p:txBody>
      </p:sp>
    </p:spTree>
    <p:extLst>
      <p:ext uri="{BB962C8B-B14F-4D97-AF65-F5344CB8AC3E}">
        <p14:creationId xmlns:p14="http://schemas.microsoft.com/office/powerpoint/2010/main" val="178912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7951" y="694704"/>
            <a:ext cx="9097537" cy="369331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genuína constrói-se sob a descentralidade do homem!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660998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3 – Deus diante de todos.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0160" y="3622130"/>
            <a:ext cx="9144000" cy="32362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Aquele que aceitou o seu testemunho, esse confirmou que Deus é verdadeiro.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Pois aquele que foi enviado por Deus fala as palavras de Deus. Pois Deus não lhe dá o Espírito por medida.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Aquele que crê no Filho tem a vida eterna; mas aquele que se mantém rebelde contra o Filho não verá  a vida, mas a ira de Deus sobre ele permanece.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545558"/>
              </p:ext>
            </p:extLst>
          </p:nvPr>
        </p:nvGraphicFramePr>
        <p:xfrm>
          <a:off x="2719" y="713066"/>
          <a:ext cx="9141280" cy="29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Jesus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Homem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u="none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Representa Deus</a:t>
                      </a:r>
                      <a:endParaRPr lang="pt-BR" sz="25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Fala por Deus</a:t>
                      </a:r>
                      <a:endParaRPr lang="pt-BR" sz="25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Tem o Espírito</a:t>
                      </a:r>
                      <a:r>
                        <a:rPr lang="pt-BR" sz="2500" i="1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sem medida</a:t>
                      </a:r>
                      <a:endParaRPr lang="pt-BR" sz="25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Tem autoridade sobre tudo</a:t>
                      </a:r>
                      <a:endParaRPr lang="pt-BR" sz="25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Dá vida eterna</a:t>
                      </a:r>
                      <a:endParaRPr lang="pt-BR" sz="25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8978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3 – Deus diante de todos.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0160" y="3622130"/>
            <a:ext cx="9144000" cy="32362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aceitou </a:t>
            </a:r>
            <a:r>
              <a:rPr lang="pt-BR" sz="24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seu testemunho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esse confirmou que </a:t>
            </a:r>
            <a:r>
              <a:rPr lang="pt-BR" sz="24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é verdadeiro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aquele que foi enviado por Deus fala as palavras de Deus. Pois Deus não lhe dá o Espírito por medida.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crê no Filho tem a vida eterna; mas aquele que se mantém rebelde contra o Filho não verá  a vida, mas a ira de Deus sobre ele permanece.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437298"/>
              </p:ext>
            </p:extLst>
          </p:nvPr>
        </p:nvGraphicFramePr>
        <p:xfrm>
          <a:off x="2719" y="713066"/>
          <a:ext cx="9141280" cy="29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Jesus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Homem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u="none" dirty="0" smtClean="0">
                          <a:solidFill>
                            <a:schemeClr val="tx1"/>
                          </a:solidFill>
                        </a:rPr>
                        <a:t>Representa Deus</a:t>
                      </a:r>
                      <a:endParaRPr lang="pt-BR" sz="2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Fala por Deus</a:t>
                      </a:r>
                      <a:endParaRPr lang="pt-BR" sz="25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Tem o Espírito</a:t>
                      </a:r>
                      <a:r>
                        <a:rPr lang="pt-BR" sz="2500" i="1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sem medida</a:t>
                      </a:r>
                      <a:endParaRPr lang="pt-BR" sz="25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Tem autoridade sobre tudo</a:t>
                      </a:r>
                      <a:endParaRPr lang="pt-BR" sz="25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Dá vida eterna</a:t>
                      </a:r>
                      <a:endParaRPr lang="pt-BR" sz="25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03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3 – Deus diante de todos.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0160" y="3622130"/>
            <a:ext cx="9144000" cy="32362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aceitou o seu testemunho, esse confirmou que Deus é verdadeiro.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aquele que </a:t>
            </a:r>
            <a:r>
              <a:rPr lang="pt-BR" sz="24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foi enviado por Deus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fala as palavras de Deus. Pois Deus não lhe dá o Espírito por medida.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crê no Filho tem a vida eterna; mas aquele que se mantém rebelde contra o Filho não verá  a vida, mas a ira de Deus sobre ele permanece.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047001"/>
              </p:ext>
            </p:extLst>
          </p:nvPr>
        </p:nvGraphicFramePr>
        <p:xfrm>
          <a:off x="2719" y="713066"/>
          <a:ext cx="9141280" cy="29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Jesus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Homem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u="none" dirty="0" smtClean="0">
                          <a:solidFill>
                            <a:schemeClr val="tx1"/>
                          </a:solidFill>
                        </a:rPr>
                        <a:t>Representa Deus</a:t>
                      </a:r>
                      <a:endParaRPr lang="pt-BR" sz="2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tx1"/>
                          </a:solidFill>
                        </a:rPr>
                        <a:t>Foi enviado por Deus</a:t>
                      </a:r>
                      <a:endParaRPr lang="pt-BR" sz="25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Tem o Espírito</a:t>
                      </a:r>
                      <a:r>
                        <a:rPr lang="pt-BR" sz="2500" i="1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sem medida</a:t>
                      </a:r>
                      <a:endParaRPr lang="pt-BR" sz="25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Tem autoridade sobre tudo</a:t>
                      </a:r>
                      <a:endParaRPr lang="pt-BR" sz="25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Dá vida eterna</a:t>
                      </a:r>
                      <a:endParaRPr lang="pt-BR" sz="25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20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3 – Deus diante de todos.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0160" y="3622130"/>
            <a:ext cx="9144000" cy="32362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aceitou o seu testemunho, esse confirmou que Deus é verdadeiro.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aquele que foi enviado por Deus fala as palavras de Deus. Pois </a:t>
            </a:r>
            <a:r>
              <a:rPr lang="pt-BR" sz="24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não lhe dá o Espírito por medida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crê no Filho tem a vida eterna; mas aquele que se mantém rebelde contra o Filho não verá  a vida, mas a ira de Deus sobre ele permanece.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312347"/>
              </p:ext>
            </p:extLst>
          </p:nvPr>
        </p:nvGraphicFramePr>
        <p:xfrm>
          <a:off x="2719" y="713066"/>
          <a:ext cx="9141280" cy="29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Jesus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Homem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u="none" dirty="0" smtClean="0">
                          <a:solidFill>
                            <a:schemeClr val="tx1"/>
                          </a:solidFill>
                        </a:rPr>
                        <a:t>Representa Deus</a:t>
                      </a:r>
                      <a:endParaRPr lang="pt-BR" sz="2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tx1"/>
                          </a:solidFill>
                        </a:rPr>
                        <a:t>Foi enviado por Deus</a:t>
                      </a:r>
                      <a:endParaRPr lang="pt-BR" sz="25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tx1"/>
                          </a:solidFill>
                        </a:rPr>
                        <a:t>Tem o Espírito</a:t>
                      </a:r>
                      <a:r>
                        <a:rPr lang="pt-BR" sz="2500" i="1" baseline="0" dirty="0" smtClean="0">
                          <a:solidFill>
                            <a:schemeClr val="tx1"/>
                          </a:solidFill>
                        </a:rPr>
                        <a:t> sem medida</a:t>
                      </a:r>
                      <a:endParaRPr lang="pt-BR" sz="25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Tem autoridade sobre tudo</a:t>
                      </a:r>
                      <a:endParaRPr lang="pt-BR" sz="25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Dá vida eterna</a:t>
                      </a:r>
                      <a:endParaRPr lang="pt-BR" sz="25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91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3 – Deus diante de todos.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0160" y="3622130"/>
            <a:ext cx="9144000" cy="32362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aceitou o seu testemunho, esse confirmou que Deus é verdadeiro.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aquele que foi enviado por Deus fala as palavras de Deus. Pois Deus não lhe dá o Espírito por medida.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 ama o Filho, e </a:t>
            </a:r>
            <a:r>
              <a:rPr lang="pt-BR" sz="24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entregou todas as coisas nas suas mãos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crê no Filho tem a vida eterna; mas aquele que se mantém rebelde contra o Filho não verá  a vida, mas a ira de Deus sobre ele permanece.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801011"/>
              </p:ext>
            </p:extLst>
          </p:nvPr>
        </p:nvGraphicFramePr>
        <p:xfrm>
          <a:off x="2719" y="713066"/>
          <a:ext cx="9141280" cy="29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Jesus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Homem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u="none" dirty="0" smtClean="0">
                          <a:solidFill>
                            <a:schemeClr val="tx1"/>
                          </a:solidFill>
                        </a:rPr>
                        <a:t>Representa Deus</a:t>
                      </a:r>
                      <a:endParaRPr lang="pt-BR" sz="2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tx1"/>
                          </a:solidFill>
                        </a:rPr>
                        <a:t>Foi enviado por Deus</a:t>
                      </a:r>
                      <a:endParaRPr lang="pt-BR" sz="25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tx1"/>
                          </a:solidFill>
                        </a:rPr>
                        <a:t>Tem o Espírito</a:t>
                      </a:r>
                      <a:r>
                        <a:rPr lang="pt-BR" sz="2500" i="1" baseline="0" dirty="0" smtClean="0">
                          <a:solidFill>
                            <a:schemeClr val="tx1"/>
                          </a:solidFill>
                        </a:rPr>
                        <a:t> sem medida</a:t>
                      </a:r>
                      <a:endParaRPr lang="pt-BR" sz="25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tx1"/>
                          </a:solidFill>
                        </a:rPr>
                        <a:t>Tem autoridade sobre tudo</a:t>
                      </a:r>
                      <a:endParaRPr lang="pt-BR" sz="25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Dá vida eterna</a:t>
                      </a:r>
                      <a:endParaRPr lang="pt-BR" sz="2500" i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35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3 – Deus diante de todos.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0160" y="3622130"/>
            <a:ext cx="9144000" cy="32362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aceitou o seu testemunho, esse confirmou que Deus é verdadeiro.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aquele que foi enviado por Deus fala as palavras de Deus. Pois Deus não lhe dá o Espírito por medida. 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4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crê no Filho tem a </a:t>
            </a:r>
            <a:r>
              <a:rPr lang="pt-BR" sz="24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vida eterna</a:t>
            </a: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mas aquele que se mantém rebelde contra o Filho não verá  a vida, mas a ira de Deus sobre ele permanece.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256352"/>
              </p:ext>
            </p:extLst>
          </p:nvPr>
        </p:nvGraphicFramePr>
        <p:xfrm>
          <a:off x="2719" y="713066"/>
          <a:ext cx="9141280" cy="29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Jesus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Homem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u="none" dirty="0" smtClean="0">
                          <a:solidFill>
                            <a:schemeClr val="tx1"/>
                          </a:solidFill>
                        </a:rPr>
                        <a:t>Representa Deus</a:t>
                      </a:r>
                      <a:endParaRPr lang="pt-BR" sz="2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tx1"/>
                          </a:solidFill>
                        </a:rPr>
                        <a:t>Foi enviado por Deus</a:t>
                      </a:r>
                      <a:endParaRPr lang="pt-BR" sz="25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tx1"/>
                          </a:solidFill>
                        </a:rPr>
                        <a:t>Tem o Espírito</a:t>
                      </a:r>
                      <a:r>
                        <a:rPr lang="pt-BR" sz="2500" i="1" baseline="0" dirty="0" smtClean="0">
                          <a:solidFill>
                            <a:schemeClr val="tx1"/>
                          </a:solidFill>
                        </a:rPr>
                        <a:t> sem medida</a:t>
                      </a:r>
                      <a:endParaRPr lang="pt-BR" sz="25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tx1"/>
                          </a:solidFill>
                        </a:rPr>
                        <a:t>Tem autoridade sobre tudo</a:t>
                      </a:r>
                      <a:endParaRPr lang="pt-BR" sz="25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500" i="1" dirty="0" smtClean="0">
                          <a:solidFill>
                            <a:schemeClr val="tx1"/>
                          </a:solidFill>
                        </a:rPr>
                        <a:t>Dá vida eterna</a:t>
                      </a:r>
                      <a:endParaRPr lang="pt-BR" sz="25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5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13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7951" y="694704"/>
            <a:ext cx="9097537" cy="369331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genuína constrói-se sob a descentralidade do homem!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88185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3 – Deus diante de todos.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0160" y="4993730"/>
            <a:ext cx="9144000" cy="1870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7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Aquele que crê no Filho tem a vida eterna; mas aquele que se mantém rebelde contra o Filho não verá  a vida, mas a ira de Deus sobre ele permanece.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082162"/>
              </p:ext>
            </p:extLst>
          </p:nvPr>
        </p:nvGraphicFramePr>
        <p:xfrm>
          <a:off x="2719" y="763866"/>
          <a:ext cx="9141280" cy="169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Deus o ama</a:t>
                      </a:r>
                      <a:r>
                        <a:rPr lang="pt-BR" sz="2900" i="1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 no Filho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Deus está irado contra ele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Estará na eternidade com Ele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Estará afastado</a:t>
                      </a:r>
                      <a:r>
                        <a:rPr lang="pt-BR" sz="2900" i="1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 dEle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22898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3 – Deus diante de todos.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0160" y="4993730"/>
            <a:ext cx="9144000" cy="1870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7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 ama o Filho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7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crê no Filho tem a vida eterna; mas aquele que se mantém rebelde contra o Filho não verá  a vida, mas a ira de Deus sobre ele permanece.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531338"/>
              </p:ext>
            </p:extLst>
          </p:nvPr>
        </p:nvGraphicFramePr>
        <p:xfrm>
          <a:off x="2719" y="763866"/>
          <a:ext cx="9141280" cy="169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Deus o ama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no Filho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Deus está irado contra ele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Estará na eternidade com Ele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Estará afastado</a:t>
                      </a:r>
                      <a:r>
                        <a:rPr lang="pt-BR" sz="2900" i="1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 dEle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69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3 – Deus diante de todos.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0160" y="4993730"/>
            <a:ext cx="9144000" cy="1870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7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crê no Filho tem a vida eterna; mas aquele que se mantém rebelde contra o Filho não verá  a vida, mas </a:t>
            </a:r>
            <a:r>
              <a:rPr lang="pt-BR" sz="27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ira de Deus sobre ele permanece.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381415"/>
              </p:ext>
            </p:extLst>
          </p:nvPr>
        </p:nvGraphicFramePr>
        <p:xfrm>
          <a:off x="2719" y="763866"/>
          <a:ext cx="9141280" cy="169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Deus o ama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no Filho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Deus está irado contra ele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Estará na eternidade com Ele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Estará afastado</a:t>
                      </a:r>
                      <a:r>
                        <a:rPr lang="pt-BR" sz="2900" i="1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 dEle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460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3 – Deus diante de todos.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0160" y="4993730"/>
            <a:ext cx="9144000" cy="1870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7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</a:t>
            </a:r>
            <a:r>
              <a:rPr lang="pt-BR" sz="27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crê no Filho tem a vida eterna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mas aquele que se mantém rebelde contra o Filho não verá  a vida, mas a ira de Deus sobre ele permanece.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617496"/>
              </p:ext>
            </p:extLst>
          </p:nvPr>
        </p:nvGraphicFramePr>
        <p:xfrm>
          <a:off x="2719" y="763866"/>
          <a:ext cx="9141280" cy="169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Deus o ama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no Filho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Deus está irado contra ele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Estará na eternidade com Ele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Estará afastado</a:t>
                      </a:r>
                      <a:r>
                        <a:rPr lang="pt-BR" sz="2900" i="1" baseline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 dEle</a:t>
                      </a:r>
                      <a:endParaRPr lang="pt-BR" sz="2900" i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61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3 – Deus diante de todos.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0160" y="4993730"/>
            <a:ext cx="9144000" cy="1870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Pai ama o Filho, e entregou todas as coisas nas suas mãos.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7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crê no Filho tem a vida eterna; mas aquele que se mantém </a:t>
            </a:r>
            <a:r>
              <a:rPr lang="pt-BR" sz="27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rebelde contra o Filho não verá  a vida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mas a ira de Deus sobre ele permanece.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823960"/>
              </p:ext>
            </p:extLst>
          </p:nvPr>
        </p:nvGraphicFramePr>
        <p:xfrm>
          <a:off x="2719" y="763866"/>
          <a:ext cx="9141280" cy="169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Salvo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500" dirty="0" smtClean="0"/>
                        <a:t>Condenado</a:t>
                      </a:r>
                      <a:endParaRPr lang="pt-BR" sz="3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Deus o ama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no Filho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Deus está irado contra ele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Estará na eternidade com Ele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900" i="1" dirty="0" smtClean="0">
                          <a:solidFill>
                            <a:schemeClr val="tx1"/>
                          </a:solidFill>
                        </a:rPr>
                        <a:t>Estará afastado</a:t>
                      </a:r>
                      <a:r>
                        <a:rPr lang="pt-BR" sz="2900" i="1" baseline="0" dirty="0" smtClean="0">
                          <a:solidFill>
                            <a:schemeClr val="tx1"/>
                          </a:solidFill>
                        </a:rPr>
                        <a:t> dEle</a:t>
                      </a:r>
                      <a:endParaRPr lang="pt-BR" sz="29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903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7951" y="694704"/>
            <a:ext cx="9097537" cy="369331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genuína constrói-se sob a descentralidade do homem!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194914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Conclusão: Escolha de João.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0160" y="5430610"/>
            <a:ext cx="9144000" cy="140641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7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certamente está acima de todos; </a:t>
            </a:r>
            <a:r>
              <a:rPr lang="en-US" sz="2700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 é terreno e fala da terra; aquele que é do céu está acima de todos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857681"/>
              </p:ext>
            </p:extLst>
          </p:nvPr>
        </p:nvGraphicFramePr>
        <p:xfrm>
          <a:off x="2719" y="875626"/>
          <a:ext cx="914128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Jesus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Homem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9894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Conclusão: Escolha de João.</a:t>
            </a:r>
          </a:p>
        </p:txBody>
      </p:sp>
      <p:sp>
        <p:nvSpPr>
          <p:cNvPr id="9" name="Rectangle 8"/>
          <p:cNvSpPr/>
          <p:nvPr/>
        </p:nvSpPr>
        <p:spPr>
          <a:xfrm>
            <a:off x="-10160" y="5430610"/>
            <a:ext cx="9144000" cy="142616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7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</a:t>
            </a:r>
            <a:r>
              <a:rPr lang="pt-BR" sz="27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certamente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está acima de todos; </a:t>
            </a:r>
            <a:r>
              <a:rPr lang="en-US" sz="2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 é terreno e fala da terra; aquele que é do céu está acima de todos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719" y="875626"/>
          <a:ext cx="914128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Jesus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Homem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 flipV="1">
            <a:off x="2235200" y="1798320"/>
            <a:ext cx="1737360" cy="370840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40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Conclusão: Escolha de João.</a:t>
            </a:r>
          </a:p>
        </p:txBody>
      </p:sp>
      <p:sp>
        <p:nvSpPr>
          <p:cNvPr id="9" name="Rectangle 8"/>
          <p:cNvSpPr/>
          <p:nvPr/>
        </p:nvSpPr>
        <p:spPr>
          <a:xfrm>
            <a:off x="-10160" y="5430610"/>
            <a:ext cx="9144000" cy="142616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7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</a:t>
            </a:r>
            <a:r>
              <a:rPr lang="pt-BR" sz="27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certamente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está </a:t>
            </a:r>
            <a:r>
              <a:rPr lang="pt-BR" sz="2700" b="1" u="sng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acima de todos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 é terreno e fala da terra; aquele que é do céu </a:t>
            </a:r>
            <a:r>
              <a:rPr lang="pt-BR" sz="2700" b="1" u="sng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acima de todos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719" y="875626"/>
          <a:ext cx="914128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Jesus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Homem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 flipV="1">
            <a:off x="2235200" y="1798320"/>
            <a:ext cx="1737360" cy="370840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38479" y="2414136"/>
            <a:ext cx="8123827" cy="198515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200" b="1" dirty="0" smtClean="0">
                <a:solidFill>
                  <a:srgbClr val="FFFF00"/>
                </a:solidFill>
                <a:latin typeface="+mj-lt"/>
              </a:rPr>
              <a:t>Jo 5.43</a:t>
            </a:r>
            <a:r>
              <a:rPr lang="pt-BR" sz="3200" dirty="0" smtClean="0">
                <a:solidFill>
                  <a:schemeClr val="bg1"/>
                </a:solidFill>
                <a:latin typeface="+mj-lt"/>
              </a:rPr>
              <a:t>  </a:t>
            </a:r>
            <a:r>
              <a:rPr lang="pt-BR" sz="3200" dirty="0">
                <a:solidFill>
                  <a:schemeClr val="bg1"/>
                </a:solidFill>
                <a:latin typeface="+mj-lt"/>
              </a:rPr>
              <a:t>Eu vim em nome de meu Pai, e não me recebeis; se outro vier em seu próprio nome, certamente, o recebereis.</a:t>
            </a:r>
          </a:p>
          <a:p>
            <a:pPr algn="ctr"/>
            <a:endParaRPr lang="en-US" sz="27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76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Conclusão: Escolha de João.</a:t>
            </a:r>
          </a:p>
        </p:txBody>
      </p:sp>
      <p:sp>
        <p:nvSpPr>
          <p:cNvPr id="9" name="Rectangle 8"/>
          <p:cNvSpPr/>
          <p:nvPr/>
        </p:nvSpPr>
        <p:spPr>
          <a:xfrm>
            <a:off x="-10160" y="5430610"/>
            <a:ext cx="9144000" cy="142616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7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</a:t>
            </a:r>
            <a:r>
              <a:rPr lang="pt-BR" sz="27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certamente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está </a:t>
            </a:r>
            <a:r>
              <a:rPr lang="pt-BR" sz="2700" b="1" u="sng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acima de todos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 é terreno e fala da terra; aquele que é do céu </a:t>
            </a:r>
            <a:r>
              <a:rPr lang="pt-BR" sz="2700" b="1" u="sng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acima de todos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719" y="875626"/>
          <a:ext cx="914128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Jesus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Homem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 flipV="1">
            <a:off x="2235200" y="1798320"/>
            <a:ext cx="1737360" cy="370840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38479" y="2414136"/>
            <a:ext cx="8123827" cy="149271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FFFF00"/>
                </a:solidFill>
                <a:latin typeface="+mj-lt"/>
              </a:rPr>
              <a:t>Jo 3.30</a:t>
            </a:r>
            <a:r>
              <a:rPr lang="pt-BR" sz="3200" dirty="0" smtClean="0">
                <a:solidFill>
                  <a:schemeClr val="bg1"/>
                </a:solidFill>
                <a:latin typeface="+mj-lt"/>
              </a:rPr>
              <a:t>  </a:t>
            </a:r>
            <a:r>
              <a:rPr lang="pt-BR" sz="3200" dirty="0">
                <a:solidFill>
                  <a:schemeClr val="bg1"/>
                </a:solidFill>
              </a:rPr>
              <a:t>Convém que ele cresça e que eu diminua.</a:t>
            </a:r>
          </a:p>
          <a:p>
            <a:pPr algn="ctr"/>
            <a:endParaRPr lang="en-US" sz="27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5427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>
                <a:solidFill>
                  <a:schemeClr val="tx1"/>
                </a:solidFill>
              </a:rPr>
              <a:t> Conclusão: Escolha de João.</a:t>
            </a:r>
          </a:p>
        </p:txBody>
      </p:sp>
      <p:sp>
        <p:nvSpPr>
          <p:cNvPr id="9" name="Rectangle 8"/>
          <p:cNvSpPr/>
          <p:nvPr/>
        </p:nvSpPr>
        <p:spPr>
          <a:xfrm>
            <a:off x="-10160" y="5430610"/>
            <a:ext cx="9144000" cy="142616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7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 do alto </a:t>
            </a:r>
            <a:r>
              <a:rPr lang="pt-BR" sz="27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certamente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está </a:t>
            </a:r>
            <a:r>
              <a:rPr lang="pt-BR" sz="2700" b="1" u="sng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acima de todos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</a:t>
            </a:r>
            <a:r>
              <a:rPr lang="en-US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é  </a:t>
            </a:r>
            <a:r>
              <a:rPr lang="pt-BR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terra é terreno e fala da terra; aquele que é do céu </a:t>
            </a:r>
            <a:r>
              <a:rPr lang="pt-BR" sz="2700" b="1" u="sng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acima de todos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719" y="875626"/>
          <a:ext cx="914128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640"/>
                <a:gridCol w="457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Jesus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000" dirty="0" smtClean="0"/>
                        <a:t>Homem</a:t>
                      </a:r>
                      <a:endParaRPr lang="pt-B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 flipV="1">
            <a:off x="2235200" y="1798320"/>
            <a:ext cx="1737360" cy="370840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-10160" y="1375391"/>
            <a:ext cx="9154160" cy="557075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FFFF00"/>
                </a:solidFill>
                <a:latin typeface="+mj-lt"/>
              </a:rPr>
              <a:t>Glória de Deus                                         Glória do homem</a:t>
            </a:r>
            <a:endParaRPr lang="pt-BR" sz="3200" dirty="0">
              <a:solidFill>
                <a:schemeClr val="bg1"/>
              </a:solidFill>
            </a:endParaRPr>
          </a:p>
          <a:p>
            <a:pPr algn="ctr"/>
            <a:endParaRPr lang="en-US" sz="2700" dirty="0" smtClean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2700" dirty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2700" dirty="0" smtClean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2700" dirty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2700" dirty="0" smtClean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2700" dirty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2700" dirty="0" smtClean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2700" dirty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2700" dirty="0" smtClean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2700" dirty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2700" dirty="0" smtClean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27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8866" y="2113280"/>
            <a:ext cx="8955133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 smtClean="0">
                <a:solidFill>
                  <a:srgbClr val="FFFF00"/>
                </a:solidFill>
              </a:rPr>
              <a:t>Jo 7.18</a:t>
            </a:r>
            <a:r>
              <a:rPr lang="pt-BR" sz="2500" dirty="0" smtClean="0">
                <a:solidFill>
                  <a:schemeClr val="bg1"/>
                </a:solidFill>
              </a:rPr>
              <a:t>  </a:t>
            </a:r>
            <a:r>
              <a:rPr lang="pt-BR" sz="2500" dirty="0">
                <a:solidFill>
                  <a:schemeClr val="bg1"/>
                </a:solidFill>
              </a:rPr>
              <a:t>Quem fala por si mesmo está procurando a sua própria glória; mas o que procura a glória de quem o enviou, esse é verdadeiro, e nele não há injustiça.</a:t>
            </a:r>
          </a:p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8866" y="3656512"/>
            <a:ext cx="895513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rgbClr val="FFFF00"/>
                </a:solidFill>
              </a:rPr>
              <a:t>Jo 11.40 </a:t>
            </a:r>
            <a:r>
              <a:rPr lang="pt-BR" sz="2600" dirty="0" smtClean="0">
                <a:solidFill>
                  <a:schemeClr val="bg1"/>
                </a:solidFill>
              </a:rPr>
              <a:t> </a:t>
            </a:r>
            <a:r>
              <a:rPr lang="pt-BR" sz="2600" dirty="0">
                <a:solidFill>
                  <a:schemeClr val="bg1"/>
                </a:solidFill>
              </a:rPr>
              <a:t>Respondeu-lhe Jesus: Não te disse eu que, se creres, verás a glória de Deus</a:t>
            </a:r>
            <a:r>
              <a:rPr lang="pt-BR" sz="2600" dirty="0" smtClean="0">
                <a:solidFill>
                  <a:schemeClr val="bg1"/>
                </a:solidFill>
              </a:rPr>
              <a:t>?</a:t>
            </a:r>
            <a:endParaRPr lang="pt-BR" sz="26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866" y="4886960"/>
            <a:ext cx="8955133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rgbClr val="FFFF00"/>
                </a:solidFill>
              </a:rPr>
              <a:t>Jo 12.42 </a:t>
            </a:r>
            <a:r>
              <a:rPr lang="pt-BR" sz="2500" dirty="0" smtClean="0">
                <a:solidFill>
                  <a:schemeClr val="bg1"/>
                </a:solidFill>
              </a:rPr>
              <a:t> Contudo</a:t>
            </a:r>
            <a:r>
              <a:rPr lang="pt-BR" sz="2500" dirty="0">
                <a:solidFill>
                  <a:schemeClr val="bg1"/>
                </a:solidFill>
              </a:rPr>
              <a:t>, muitos dentre as próprias autoridades creram nele, mas, por causa dos fariseus, não o confessavam, para não serem expulsos </a:t>
            </a:r>
            <a:r>
              <a:rPr lang="pt-BR" sz="2500">
                <a:solidFill>
                  <a:schemeClr val="bg1"/>
                </a:solidFill>
              </a:rPr>
              <a:t>da </a:t>
            </a:r>
            <a:r>
              <a:rPr lang="pt-BR" sz="2500" smtClean="0">
                <a:solidFill>
                  <a:schemeClr val="bg1"/>
                </a:solidFill>
              </a:rPr>
              <a:t>sinagoga; porque </a:t>
            </a:r>
            <a:r>
              <a:rPr lang="pt-BR" sz="2500" dirty="0">
                <a:solidFill>
                  <a:schemeClr val="bg1"/>
                </a:solidFill>
              </a:rPr>
              <a:t>amaram mais a glória dos homens do que a glória de Deus.</a:t>
            </a:r>
          </a:p>
        </p:txBody>
      </p:sp>
    </p:spTree>
    <p:extLst>
      <p:ext uri="{BB962C8B-B14F-4D97-AF65-F5344CB8AC3E}">
        <p14:creationId xmlns:p14="http://schemas.microsoft.com/office/powerpoint/2010/main" val="236729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11" grpId="0"/>
      <p:bldP spid="1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7951" y="694704"/>
            <a:ext cx="9097537" cy="369331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genuína constrói-se sob a descentralidade do homem!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81563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3475</TotalTime>
  <Words>4797</Words>
  <Application>Microsoft Office PowerPoint</Application>
  <PresentationFormat>On-screen Show (4:3)</PresentationFormat>
  <Paragraphs>620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4" baseType="lpstr">
      <vt:lpstr>Arial</vt:lpstr>
      <vt:lpstr>Calibri</vt:lpstr>
      <vt:lpstr>Calibri Light</vt:lpstr>
      <vt:lpstr>Century Gothic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301</cp:revision>
  <dcterms:created xsi:type="dcterms:W3CDTF">2015-02-28T18:51:08Z</dcterms:created>
  <dcterms:modified xsi:type="dcterms:W3CDTF">2015-07-05T20:27:13Z</dcterms:modified>
</cp:coreProperties>
</file>